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3" r:id="rId14"/>
    <p:sldId id="275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KR" panose="020B0500000000000000" pitchFamily="34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8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3BC6C-07FF-4DC3-B869-4A6403E576BE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F7F7-3443-426F-83C5-4E081A481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Interval</a:t>
            </a:r>
            <a:r>
              <a:rPr lang="ko-KR" altLang="en-US" dirty="0"/>
              <a:t> 설명 </a:t>
            </a:r>
            <a:r>
              <a:rPr lang="en-US" altLang="ko-KR" dirty="0"/>
              <a:t>: </a:t>
            </a:r>
            <a:r>
              <a:rPr lang="ko-KR" altLang="en-US" dirty="0"/>
              <a:t>일반적으론 </a:t>
            </a:r>
            <a:r>
              <a:rPr lang="en-US" altLang="ko-KR" dirty="0"/>
              <a:t>30~60</a:t>
            </a:r>
            <a:r>
              <a:rPr lang="ko-KR" altLang="en-US" dirty="0"/>
              <a:t>프레임이 적당하며 </a:t>
            </a:r>
            <a:r>
              <a:rPr lang="en-US" altLang="ko-KR" dirty="0"/>
              <a:t>(16ms,</a:t>
            </a:r>
            <a:r>
              <a:rPr lang="ko-KR" altLang="en-US" dirty="0"/>
              <a:t> </a:t>
            </a:r>
            <a:r>
              <a:rPr lang="en-US" altLang="ko-KR" dirty="0"/>
              <a:t>33ms) </a:t>
            </a:r>
            <a:r>
              <a:rPr lang="ko-KR" altLang="en-US" dirty="0"/>
              <a:t>사이가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9F7F7-3443-426F-83C5-4E081A481B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s://nuli.navercorp.com/community/article/1132729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rryyou.tistory.com/328" TargetMode="External"/><Relationship Id="rId5" Type="http://schemas.openxmlformats.org/officeDocument/2006/relationships/hyperlink" Target="https://www.codestates.com/blog/content/dom-javascript" TargetMode="External"/><Relationship Id="rId4" Type="http://schemas.openxmlformats.org/officeDocument/2006/relationships/hyperlink" Target="https://ofcourse.kr/css-course/border-%EC%86%8D%EC%84%B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slide" Target="slide5.xml"/><Relationship Id="rId4" Type="http://schemas.openxmlformats.org/officeDocument/2006/relationships/image" Target="../media/image11.svg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887382" y="7498943"/>
            <a:ext cx="5970617" cy="1518381"/>
            <a:chOff x="0" y="0"/>
            <a:chExt cx="4725344" cy="123585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27714" y="368162"/>
              <a:ext cx="4278192" cy="669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학번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2021864039</a:t>
              </a: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25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이름 </a:t>
              </a:r>
              <a:r>
                <a:rPr lang="en-US" altLang="ko-KR" sz="2500" dirty="0">
                  <a:solidFill>
                    <a:srgbClr val="000000"/>
                  </a:solidFill>
                  <a:ea typeface="Arita Dotum Medium"/>
                </a:rPr>
                <a:t>: </a:t>
              </a:r>
              <a:r>
                <a:rPr lang="ko-KR" altLang="en-US" sz="2500" dirty="0">
                  <a:solidFill>
                    <a:srgbClr val="000000"/>
                  </a:solidFill>
                  <a:ea typeface="Arita Dotum Medium"/>
                </a:rPr>
                <a:t>김태헌</a:t>
              </a:r>
              <a:endParaRPr lang="en-US" sz="25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37079" y="2096128"/>
            <a:ext cx="7946241" cy="4521397"/>
            <a:chOff x="0" y="-36"/>
            <a:chExt cx="10594989" cy="602853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523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en-US" sz="12999" spc="155" dirty="0">
                  <a:solidFill>
                    <a:srgbClr val="003EA8"/>
                  </a:solidFill>
                  <a:ea typeface="Arita Dotum Bold"/>
                </a:rPr>
                <a:t>Canvas </a:t>
              </a: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게임 분석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ea typeface="Arita Dotum Medium"/>
                </a:rPr>
                <a:t>게임 프로그래밍 과제</a:t>
              </a: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0799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1728960"/>
            <a:ext cx="7087021" cy="7986539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Function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everyinterval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(n)</a:t>
              </a:r>
            </a:p>
            <a:p>
              <a:r>
                <a:rPr lang="ko-KR" altLang="en-US" dirty="0"/>
                <a:t>매개 변수 </a:t>
              </a:r>
              <a:r>
                <a:rPr lang="en-US" altLang="ko-KR" dirty="0"/>
                <a:t>n </a:t>
              </a:r>
              <a:r>
                <a:rPr lang="ko-KR" altLang="en-US" dirty="0"/>
                <a:t>에 주어진 값에 따라 일정한 간격을 체크하여</a:t>
              </a:r>
              <a:endParaRPr lang="en-US" altLang="ko-KR" dirty="0"/>
            </a:p>
            <a:p>
              <a:r>
                <a:rPr lang="ko-KR" altLang="en-US" dirty="0"/>
                <a:t> </a:t>
              </a:r>
              <a:r>
                <a:rPr lang="en-US" altLang="ko-KR" dirty="0"/>
                <a:t>true </a:t>
              </a:r>
              <a:r>
                <a:rPr lang="ko-KR" altLang="en-US" dirty="0"/>
                <a:t>또는 </a:t>
              </a:r>
              <a:r>
                <a:rPr lang="en-US" altLang="ko-KR" dirty="0"/>
                <a:t>false</a:t>
              </a:r>
              <a:r>
                <a:rPr lang="ko-KR" altLang="en-US" dirty="0"/>
                <a:t>를 반환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(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myGameArea.frameno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/n) % 1 ==</a:t>
              </a:r>
              <a:r>
                <a:rPr lang="en-US" altLang="ko-KR" sz="2200" b="1" dirty="0"/>
                <a:t> 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0</a:t>
              </a:r>
            </a:p>
            <a:p>
              <a:pPr algn="ctr"/>
              <a:endParaRPr lang="en-US" altLang="ko-KR" b="1" dirty="0"/>
            </a:p>
            <a:p>
              <a:r>
                <a:rPr lang="ko-KR" altLang="en-US" dirty="0"/>
                <a:t>현재 프레임 넘버와 </a:t>
              </a:r>
              <a:r>
                <a:rPr lang="en-US" altLang="ko-KR" dirty="0"/>
                <a:t>n</a:t>
              </a:r>
              <a:r>
                <a:rPr lang="ko-KR" altLang="en-US" dirty="0"/>
                <a:t>을 나눈 나머지가 </a:t>
              </a:r>
              <a:r>
                <a:rPr lang="en-US" altLang="ko-KR" dirty="0"/>
                <a:t>0</a:t>
              </a:r>
              <a:r>
                <a:rPr lang="ko-KR" altLang="en-US" dirty="0"/>
                <a:t>인 경우를 검사하여 </a:t>
              </a:r>
              <a:r>
                <a:rPr lang="en-US" altLang="ko-KR" dirty="0" err="1"/>
                <a:t>myGameArea.frameNo</a:t>
              </a:r>
              <a:r>
                <a:rPr lang="ko-KR" altLang="en-US" dirty="0"/>
                <a:t>가 </a:t>
              </a:r>
              <a:r>
                <a:rPr lang="en-US" altLang="ko-KR" dirty="0"/>
                <a:t>n</a:t>
              </a:r>
              <a:r>
                <a:rPr lang="ko-KR" altLang="en-US" dirty="0"/>
                <a:t>의 배수인 경우 </a:t>
              </a:r>
              <a:r>
                <a:rPr lang="en-US" altLang="ko-KR" dirty="0"/>
                <a:t>true </a:t>
              </a:r>
              <a:r>
                <a:rPr lang="ko-KR" altLang="en-US" dirty="0"/>
                <a:t>를 반환</a:t>
              </a:r>
              <a:endParaRPr lang="en-US" altLang="ko-KR" dirty="0"/>
            </a:p>
            <a:p>
              <a:endParaRPr lang="ko-KR" altLang="en-US" dirty="0"/>
            </a:p>
            <a:p>
              <a:r>
                <a:rPr lang="ko-KR" altLang="en-US" dirty="0"/>
                <a:t>이 함수는 일정한 간격마다 호출할 때 유용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moveup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movedown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moveleft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</a:t>
              </a:r>
              <a:r>
                <a:rPr lang="en-US" altLang="ko-KR" sz="2200" b="1" dirty="0"/>
                <a:t>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moveright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각각 </a:t>
              </a:r>
              <a:r>
                <a:rPr lang="en-US" altLang="ko-KR" dirty="0"/>
                <a:t>up, down, left, right </a:t>
              </a:r>
              <a:r>
                <a:rPr lang="ko-KR" altLang="en-US" dirty="0"/>
                <a:t>버튼을 누를 때 호출하는</a:t>
              </a:r>
              <a:r>
                <a:rPr lang="en-US" altLang="ko-KR" dirty="0"/>
                <a:t> </a:t>
              </a:r>
              <a:r>
                <a:rPr lang="ko-KR" altLang="en-US" dirty="0"/>
                <a:t>값</a:t>
              </a:r>
              <a:endParaRPr lang="en-US" altLang="ko-KR" dirty="0"/>
            </a:p>
            <a:p>
              <a:endParaRPr lang="ko-KR" altLang="en-US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myGamePiece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오브젝트의 </a:t>
              </a:r>
              <a:r>
                <a:rPr lang="en-US" altLang="ko-KR" dirty="0" err="1"/>
                <a:t>speedX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en-US" altLang="ko-KR" dirty="0" err="1"/>
                <a:t>speedY</a:t>
              </a:r>
              <a:r>
                <a:rPr lang="en-US" altLang="ko-KR" dirty="0"/>
                <a:t> </a:t>
              </a:r>
              <a:r>
                <a:rPr lang="ko-KR" altLang="en-US" dirty="0"/>
                <a:t>속성을 조정하여 캐릭터의 이동 방향을 변경</a:t>
              </a:r>
            </a:p>
            <a:p>
              <a:r>
                <a:rPr lang="en-US" altLang="ko-KR" dirty="0"/>
                <a:t>ex)</a:t>
              </a:r>
              <a:r>
                <a:rPr lang="en-US" altLang="ko-KR" dirty="0" err="1"/>
                <a:t>moveup</a:t>
              </a:r>
              <a:r>
                <a:rPr lang="en-US" altLang="ko-KR" dirty="0"/>
                <a:t>()</a:t>
              </a:r>
              <a:r>
                <a:rPr lang="ko-KR" altLang="en-US" dirty="0"/>
                <a:t>함수는 </a:t>
              </a:r>
              <a:r>
                <a:rPr lang="en-US" altLang="ko-KR" dirty="0" err="1"/>
                <a:t>mygamepiece</a:t>
              </a:r>
              <a:r>
                <a:rPr lang="ko-KR" altLang="en-US" dirty="0"/>
                <a:t>의 </a:t>
              </a:r>
              <a:r>
                <a:rPr lang="en-US" altLang="ko-KR" dirty="0"/>
                <a:t>speedy</a:t>
              </a:r>
              <a:r>
                <a:rPr lang="ko-KR" altLang="en-US" dirty="0"/>
                <a:t>를 </a:t>
              </a:r>
              <a:r>
                <a:rPr lang="en-US" altLang="ko-KR" dirty="0"/>
                <a:t>-1</a:t>
              </a:r>
              <a:r>
                <a:rPr lang="ko-KR" altLang="en-US" dirty="0"/>
                <a:t>로 설정하여 캐릭터를 위쪽으로 이동시킨다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Clearmove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Speedx</a:t>
              </a:r>
              <a:r>
                <a:rPr lang="en-US" altLang="ko-KR" dirty="0"/>
                <a:t>, speedy</a:t>
              </a:r>
              <a:r>
                <a:rPr lang="ko-KR" altLang="en-US" dirty="0"/>
                <a:t>를 </a:t>
              </a:r>
              <a:r>
                <a:rPr lang="en-US" altLang="ko-KR" dirty="0"/>
                <a:t>0</a:t>
              </a:r>
              <a:r>
                <a:rPr lang="ko-KR" altLang="en-US" dirty="0"/>
                <a:t>으로 초기화 하여 이동을 멈춘다</a:t>
              </a:r>
              <a:r>
                <a:rPr lang="en-US" altLang="ko-KR" dirty="0"/>
                <a:t>.</a:t>
              </a:r>
              <a:endParaRPr lang="en-US" altLang="ko-KR" b="1" dirty="0"/>
            </a:p>
            <a:p>
              <a:r>
                <a:rPr lang="ko-KR" altLang="en-US" dirty="0"/>
                <a:t>모든 이동 관련 속성을 초기화하여 캐릭터의 이동을 멈춥니다</a:t>
              </a:r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680636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383327-DB0F-3E8C-F40D-9F7AEFC06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235122"/>
            <a:ext cx="7157746" cy="74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8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3638309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6691" y="5739067"/>
            <a:ext cx="16714109" cy="1385634"/>
            <a:chOff x="-3401116" y="1257797"/>
            <a:chExt cx="4220821" cy="1695340"/>
          </a:xfrm>
        </p:grpSpPr>
        <p:sp>
          <p:nvSpPr>
            <p:cNvPr id="8" name="Freeform 8"/>
            <p:cNvSpPr/>
            <p:nvPr/>
          </p:nvSpPr>
          <p:spPr>
            <a:xfrm>
              <a:off x="-3401116" y="1257797"/>
              <a:ext cx="4220821" cy="1695340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b="1" dirty="0" err="1">
                  <a:solidFill>
                    <a:srgbClr val="003EA8"/>
                  </a:solidFill>
                </a:rPr>
                <a:t>up,down,left,right</a:t>
              </a:r>
              <a:r>
                <a:rPr lang="en-US" altLang="ko-KR" dirty="0"/>
                <a:t>  </a:t>
              </a:r>
              <a:r>
                <a:rPr lang="ko-KR" altLang="en-US" dirty="0"/>
                <a:t>버튼을 정의</a:t>
              </a:r>
              <a:endParaRPr lang="en-US" altLang="ko-KR" dirty="0"/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onmousedown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ontouchstart</a:t>
              </a:r>
              <a:r>
                <a:rPr lang="en-US" altLang="ko-KR" dirty="0"/>
                <a:t> </a:t>
              </a:r>
              <a:r>
                <a:rPr lang="ko-KR" altLang="en-US" dirty="0"/>
                <a:t>이벤트에 대한 처리 함수가 지정 되어있다</a:t>
              </a:r>
              <a:r>
                <a:rPr lang="en-US" altLang="ko-KR" dirty="0"/>
                <a:t>.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onmouseup</a:t>
              </a:r>
              <a:r>
                <a:rPr lang="en-US" altLang="ko-KR" dirty="0"/>
                <a:t> </a:t>
              </a:r>
              <a:r>
                <a:rPr lang="ko-KR" altLang="en-US" dirty="0"/>
                <a:t>이벤트에 대한 처리 함수인</a:t>
              </a:r>
              <a:r>
                <a:rPr lang="ko-KR" altLang="en-US" b="1" dirty="0">
                  <a:solidFill>
                    <a:srgbClr val="003EA8"/>
                  </a:solidFill>
                </a:rPr>
                <a:t>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clearmove</a:t>
              </a:r>
              <a:r>
                <a:rPr lang="en-US" altLang="ko-KR" b="1" dirty="0">
                  <a:solidFill>
                    <a:srgbClr val="003EA8"/>
                  </a:solidFill>
                </a:rPr>
                <a:t>()</a:t>
              </a:r>
              <a:r>
                <a:rPr lang="en-US" altLang="ko-KR" dirty="0"/>
                <a:t> </a:t>
              </a:r>
              <a:r>
                <a:rPr lang="ko-KR" altLang="en-US" dirty="0"/>
                <a:t>함수가 지정되어 있어 버튼에서 손을 뗄 때 캐릭터의 이동을 멈춘다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사용자 입력처리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CE9C82-E8C3-4B3E-A5E2-F03A0D707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444" y="1985175"/>
            <a:ext cx="16319405" cy="32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3847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1926476"/>
            <a:ext cx="16925305" cy="7059004"/>
            <a:chOff x="0" y="-47376"/>
            <a:chExt cx="5953362" cy="989030"/>
          </a:xfrm>
        </p:grpSpPr>
        <p:sp>
          <p:nvSpPr>
            <p:cNvPr id="6" name="Freeform 6"/>
            <p:cNvSpPr/>
            <p:nvPr/>
          </p:nvSpPr>
          <p:spPr>
            <a:xfrm>
              <a:off x="0" y="-47376"/>
              <a:ext cx="5953362" cy="989030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498467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플레이 화면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9" name="canvas_game.html - Chrome 2023-11-08 17-25-02">
            <a:hlinkClick r:id="" action="ppaction://media"/>
            <a:extLst>
              <a:ext uri="{FF2B5EF4-FFF2-40B4-BE49-F238E27FC236}">
                <a16:creationId xmlns:a16="http://schemas.microsoft.com/office/drawing/2014/main" id="{5AE230C0-7A33-C876-583C-9ED48C61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-117" t="15437" r="45636" b="-12295"/>
          <a:stretch/>
        </p:blipFill>
        <p:spPr>
          <a:xfrm>
            <a:off x="4419600" y="2235122"/>
            <a:ext cx="8316000" cy="70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2891080"/>
            <a:ext cx="15795020" cy="6786087"/>
            <a:chOff x="0" y="-90055"/>
            <a:chExt cx="5762066" cy="1849823"/>
          </a:xfrm>
        </p:grpSpPr>
        <p:sp>
          <p:nvSpPr>
            <p:cNvPr id="8" name="Freeform 8"/>
            <p:cNvSpPr/>
            <p:nvPr/>
          </p:nvSpPr>
          <p:spPr>
            <a:xfrm>
              <a:off x="0" y="-90055"/>
              <a:ext cx="5762066" cy="1849823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3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인트로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화면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게임 스코어 추가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캐릭터 변경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버튼 </a:t>
              </a:r>
              <a:r>
                <a:rPr lang="en-US" altLang="ko-KR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		</a:t>
              </a: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방향키 입력</a:t>
              </a: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3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다시 시작 버튼 추가</a:t>
              </a:r>
              <a:endParaRPr lang="en-US" altLang="ko-KR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개선점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2733A4D-9238-DCF8-8D2B-F040796C5C57}"/>
              </a:ext>
            </a:extLst>
          </p:cNvPr>
          <p:cNvSpPr/>
          <p:nvPr/>
        </p:nvSpPr>
        <p:spPr>
          <a:xfrm>
            <a:off x="2819400" y="7474226"/>
            <a:ext cx="764137" cy="381000"/>
          </a:xfrm>
          <a:prstGeom prst="rightArrow">
            <a:avLst/>
          </a:prstGeom>
          <a:solidFill>
            <a:srgbClr val="003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9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3" y="3009900"/>
            <a:ext cx="15795020" cy="4572000"/>
            <a:chOff x="0" y="0"/>
            <a:chExt cx="5762066" cy="1759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759768"/>
            </a:xfrm>
            <a:custGeom>
              <a:avLst/>
              <a:gdLst/>
              <a:ahLst/>
              <a:cxnLst/>
              <a:rect l="l" t="t" r="r" b="b"/>
              <a:pathLst>
                <a:path w="5762066" h="1759768">
                  <a:moveTo>
                    <a:pt x="0" y="0"/>
                  </a:moveTo>
                  <a:lnTo>
                    <a:pt x="5762066" y="0"/>
                  </a:lnTo>
                  <a:lnTo>
                    <a:pt x="5762066" y="1759768"/>
                  </a:lnTo>
                  <a:lnTo>
                    <a:pt x="0" y="1759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anchor="ctr"/>
            <a:lstStyle/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Main Code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Onload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  <a:hlinkClick r:id="rId3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3"/>
                </a:rPr>
                <a:t>Viewport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4"/>
                </a:rPr>
                <a:t>Border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5"/>
                </a:rPr>
                <a:t>DOM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r>
                <a:rPr lang="en-US" altLang="ko-KR" sz="2500" b="1" dirty="0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setInterver/</a:t>
              </a:r>
              <a:r>
                <a:rPr lang="en-US" altLang="ko-KR" sz="2500" b="1" dirty="0" err="1">
                  <a:latin typeface="Noto Sans KR" panose="020B0500000000000000" pitchFamily="34" charset="-127"/>
                  <a:ea typeface="Noto Sans KR" panose="020B0500000000000000" pitchFamily="34" charset="-127"/>
                  <a:hlinkClick r:id="rId6"/>
                </a:rPr>
                <a:t>clearInterver</a:t>
              </a:r>
              <a:endParaRPr lang="en-US" altLang="ko-KR" sz="25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endParaRPr lang="ko-KR" altLang="en-US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6432" y="915358"/>
            <a:ext cx="1228074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출 처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9C800E5-D4E8-D1E9-0DB2-5C74951B2C29}"/>
              </a:ext>
            </a:extLst>
          </p:cNvPr>
          <p:cNvSpPr/>
          <p:nvPr/>
        </p:nvSpPr>
        <p:spPr>
          <a:xfrm>
            <a:off x="1702746" y="601669"/>
            <a:ext cx="1347391" cy="1632205"/>
          </a:xfrm>
          <a:custGeom>
            <a:avLst/>
            <a:gdLst/>
            <a:ahLst/>
            <a:cxnLst/>
            <a:rect l="l" t="t" r="r" b="b"/>
            <a:pathLst>
              <a:path w="911556" h="1144648">
                <a:moveTo>
                  <a:pt x="0" y="0"/>
                </a:moveTo>
                <a:lnTo>
                  <a:pt x="911556" y="0"/>
                </a:lnTo>
                <a:lnTo>
                  <a:pt x="911556" y="1144648"/>
                </a:lnTo>
                <a:lnTo>
                  <a:pt x="0" y="1144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90600" y="2936649"/>
            <a:ext cx="15795020" cy="6745738"/>
          </a:xfrm>
          <a:custGeom>
            <a:avLst/>
            <a:gdLst/>
            <a:ahLst/>
            <a:cxnLst/>
            <a:rect l="l" t="t" r="r" b="b"/>
            <a:pathLst>
              <a:path w="5762066" h="2460863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-5400000">
            <a:off x="5264035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2" name="Freeform 1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프로그램 목표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162736" y="7071555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소스 코드 분석</a:t>
            </a:r>
            <a:endParaRPr lang="en-US" sz="2500" dirty="0">
              <a:solidFill>
                <a:srgbClr val="003EA8"/>
              </a:solidFill>
              <a:ea typeface="Arita Dotum Medium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86467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프로그램 개선점</a:t>
            </a:r>
            <a:endParaRPr lang="en-US" sz="2500" dirty="0">
              <a:solidFill>
                <a:srgbClr val="003EA8"/>
              </a:solidFill>
              <a:ea typeface="Arita Dotum Medium"/>
              <a:hlinkClick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21244" y="7126038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출처</a:t>
            </a:r>
            <a:endParaRPr lang="en-US" sz="2500" dirty="0">
              <a:solidFill>
                <a:srgbClr val="003EA8"/>
              </a:solidFill>
              <a:ea typeface="Arita Dotum Medium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262243" y="3448470"/>
            <a:ext cx="4269262" cy="380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500" dirty="0">
                <a:solidFill>
                  <a:srgbClr val="003EA8"/>
                </a:solidFill>
                <a:ea typeface="Arita Dotum Medium"/>
              </a:rPr>
              <a:t>프로그램 목표</a:t>
            </a:r>
            <a:endParaRPr lang="en-US" sz="2500" dirty="0">
              <a:solidFill>
                <a:srgbClr val="003EA8"/>
              </a:solidFill>
              <a:ea typeface="Arita Dotum Medium"/>
              <a:hlinkClick r:id="rId1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34500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4500" y="6924123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5212" y="3219315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13265" y="686964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08995"/>
              </p:ext>
            </p:extLst>
          </p:nvPr>
        </p:nvGraphicFramePr>
        <p:xfrm>
          <a:off x="905495" y="4534121"/>
          <a:ext cx="16439375" cy="3885976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4368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1. Canvas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블록을 움직이는 버튼을 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367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2. 30 x 30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 생성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,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랜덤 장애물 생성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5.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버튼 클릭 시 해당하는 버튼으로  블록 이동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41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4. BGM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재생</a:t>
                      </a:r>
                      <a:r>
                        <a:rPr lang="en-US" altLang="ko-KR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및 충돌 시 사운드 재생</a:t>
                      </a:r>
                      <a:endParaRPr lang="en-US" altLang="ko-KR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6. </a:t>
                      </a:r>
                      <a:r>
                        <a:rPr lang="ko-KR" altLang="en-US" sz="2500" dirty="0">
                          <a:latin typeface="Arita Dotum Medium" panose="020B0600000101010101" charset="-127"/>
                          <a:ea typeface="Arita Dotum Medium" panose="020B0600000101010101" charset="-127"/>
                        </a:rPr>
                        <a:t>블록이 장애물에 부딪히면 충돌 사운드 재생 후 게임 정지</a:t>
                      </a:r>
                      <a:endParaRPr lang="en-US" sz="2500" dirty="0">
                        <a:latin typeface="Arita Dotum Medium" panose="020B0600000101010101" charset="-127"/>
                        <a:ea typeface="Arita Dotum Medium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프로그램 목표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47953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62388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Viewport</a:t>
              </a:r>
              <a:r>
                <a:rPr lang="en-US" altLang="ko-KR" sz="2200" b="1" dirty="0"/>
                <a:t> </a:t>
              </a:r>
            </a:p>
            <a:p>
              <a:r>
                <a:rPr lang="ko-KR" altLang="en-US" dirty="0"/>
                <a:t>현재 화면에 보여지고 있는 다각형의 영역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2200" b="1" dirty="0">
                  <a:solidFill>
                    <a:srgbClr val="003EA8"/>
                  </a:solidFill>
                </a:rPr>
                <a:t>Viewport content=“width=device-width</a:t>
              </a:r>
            </a:p>
            <a:p>
              <a:r>
                <a:rPr lang="ko-KR" altLang="en-US" dirty="0"/>
                <a:t>사용중인 장치와 동일하게 뷰 포트의 너비를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Initial-scale=1.0</a:t>
              </a:r>
            </a:p>
            <a:p>
              <a:r>
                <a:rPr lang="ko-KR" altLang="en-US" dirty="0"/>
                <a:t>사용자가 스크롤하지 못하도록 하려면 더 이상 확장 할 수 없도록</a:t>
              </a:r>
              <a:r>
                <a:rPr lang="en-US" altLang="ko-KR" dirty="0"/>
                <a:t> </a:t>
              </a:r>
              <a:r>
                <a:rPr lang="ko-KR" altLang="en-US" dirty="0"/>
                <a:t>최대 스케일 속성을 </a:t>
              </a:r>
              <a:r>
                <a:rPr lang="en-US" altLang="ko-KR" dirty="0"/>
                <a:t>1</a:t>
              </a:r>
              <a:r>
                <a:rPr lang="ko-KR" altLang="en-US" dirty="0"/>
                <a:t>로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Canvas</a:t>
              </a:r>
            </a:p>
            <a:p>
              <a:r>
                <a:rPr lang="ko-KR" altLang="en-US" dirty="0"/>
                <a:t>게임 그래픽을 그리는 공간</a:t>
              </a:r>
              <a:endParaRPr lang="en-US" altLang="ko-KR" dirty="0"/>
            </a:p>
            <a:p>
              <a:r>
                <a:rPr lang="en-US" altLang="ko-KR" dirty="0"/>
                <a:t>Border :1px</a:t>
              </a:r>
              <a:r>
                <a:rPr lang="ko-KR" altLang="en-US" dirty="0"/>
                <a:t> </a:t>
              </a:r>
              <a:r>
                <a:rPr lang="en-US" altLang="ko-KR" dirty="0"/>
                <a:t>= </a:t>
              </a:r>
              <a:r>
                <a:rPr lang="ko-KR" altLang="en-US" dirty="0"/>
                <a:t>테두리의 굵기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/>
                <a:t>canvas </a:t>
              </a:r>
              <a:r>
                <a:rPr lang="ko-KR" altLang="en-US" dirty="0"/>
                <a:t>테두리 색</a:t>
              </a:r>
              <a:endParaRPr lang="en-US" altLang="ko-KR" dirty="0"/>
            </a:p>
            <a:p>
              <a:r>
                <a:rPr lang="en-US" altLang="ko-KR" dirty="0"/>
                <a:t>Background-color = canvas </a:t>
              </a:r>
              <a:r>
                <a:rPr lang="ko-KR" altLang="en-US" dirty="0"/>
                <a:t>배경 색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000" b="1" dirty="0">
                  <a:solidFill>
                    <a:srgbClr val="003EA8"/>
                  </a:solidFill>
                </a:rPr>
                <a:t>Onload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</a:p>
            <a:p>
              <a:r>
                <a:rPr lang="ko-KR" altLang="en-US" dirty="0"/>
                <a:t>게임 초기화를 위해 </a:t>
              </a:r>
              <a:r>
                <a:rPr lang="en-US" altLang="ko-KR" dirty="0"/>
                <a:t>onload=“</a:t>
              </a:r>
              <a:r>
                <a:rPr lang="en-US" altLang="ko-KR" dirty="0" err="1"/>
                <a:t>startGame</a:t>
              </a:r>
              <a:r>
                <a:rPr lang="en-US" altLang="ko-KR" dirty="0"/>
                <a:t>() </a:t>
              </a:r>
              <a:r>
                <a:rPr lang="ko-KR" altLang="en-US" dirty="0"/>
                <a:t>함수 호출</a:t>
              </a:r>
              <a:endParaRPr lang="en-US" altLang="ko-KR" dirty="0"/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HTML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 구조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F49D091-69FA-EEFD-D358-6DE4ECAD7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338" y="2263282"/>
            <a:ext cx="8379129" cy="3870818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C4D1B3EA-C5D7-4300-BBAE-941A74D61AD2}"/>
              </a:ext>
            </a:extLst>
          </p:cNvPr>
          <p:cNvSpPr/>
          <p:nvPr/>
        </p:nvSpPr>
        <p:spPr>
          <a:xfrm>
            <a:off x="1309338" y="7256859"/>
            <a:ext cx="9651971" cy="2712452"/>
          </a:xfrm>
          <a:custGeom>
            <a:avLst/>
            <a:gdLst/>
            <a:ahLst/>
            <a:cxnLst/>
            <a:rect l="l" t="t" r="r" b="b"/>
            <a:pathLst>
              <a:path w="3286657" h="2111403">
                <a:moveTo>
                  <a:pt x="0" y="0"/>
                </a:moveTo>
                <a:lnTo>
                  <a:pt x="3286657" y="0"/>
                </a:lnTo>
                <a:lnTo>
                  <a:pt x="3286657" y="2111403"/>
                </a:lnTo>
                <a:lnTo>
                  <a:pt x="0" y="211140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lang="en-US" altLang="ko-KR" sz="2200" b="1" dirty="0"/>
              <a:t>Onload</a:t>
            </a:r>
          </a:p>
          <a:p>
            <a:pPr algn="ctr"/>
            <a:endParaRPr lang="en-US" altLang="ko-KR" sz="2200" b="1" dirty="0"/>
          </a:p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문서의 모든 콘텐츠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(images, script,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etc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 로드 된 후 발생하는 이벤트</a:t>
            </a:r>
            <a:endParaRPr lang="en-US" altLang="ko-KR" b="1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b="1" i="0" dirty="0">
              <a:solidFill>
                <a:srgbClr val="333333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문서에 포함된 모든 컨텐츠가 로드 된 후에 실행되기 때문에 불필요한 로딩시간이 추가될 수 있음</a:t>
            </a:r>
            <a:endParaRPr lang="en-US" altLang="ko-KR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동일한 문서에 오직 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onload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는 하나만 존재한다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중복될 경우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마지막 선언이 실행된다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외부 라이브러리에서 이미 선언된 경우 이를 찾아 하나로 합치는 과정이 필요하다</a:t>
            </a:r>
            <a:r>
              <a:rPr lang="en-US" altLang="ko-KR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862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2010461"/>
            <a:ext cx="7087021" cy="54006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sz="2200" b="1" dirty="0">
                  <a:solidFill>
                    <a:srgbClr val="003EA8"/>
                  </a:solidFill>
                </a:rPr>
                <a:t>변수 선언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myGamePice</a:t>
              </a:r>
              <a:endParaRPr lang="en-US" altLang="ko-KR" dirty="0"/>
            </a:p>
            <a:p>
              <a:r>
                <a:rPr lang="en-US" altLang="ko-KR" dirty="0" err="1"/>
                <a:t>myObstacles</a:t>
              </a:r>
              <a:r>
                <a:rPr lang="en-US" altLang="ko-KR" dirty="0"/>
                <a:t> = [];</a:t>
              </a:r>
            </a:p>
            <a:p>
              <a:r>
                <a:rPr lang="en-US" altLang="ko-KR" dirty="0" err="1"/>
                <a:t>mySound</a:t>
              </a:r>
              <a:endParaRPr lang="en-US" altLang="ko-KR" dirty="0"/>
            </a:p>
            <a:p>
              <a:r>
                <a:rPr lang="en-US" altLang="ko-KR" dirty="0" err="1"/>
                <a:t>myMusic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Function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startGame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캐릭터 생성 및 초기 위치 설정</a:t>
              </a:r>
              <a:endParaRPr lang="en-US" altLang="ko-KR" dirty="0"/>
            </a:p>
            <a:p>
              <a:r>
                <a:rPr lang="en-US" altLang="ko-KR" dirty="0"/>
                <a:t>new component(width, height, color, x, y)</a:t>
              </a:r>
            </a:p>
            <a:p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사운드 호출</a:t>
              </a:r>
              <a:endParaRPr lang="en-US" altLang="ko-KR" dirty="0"/>
            </a:p>
            <a:p>
              <a:r>
                <a:rPr lang="en-US" altLang="ko-KR" dirty="0" err="1"/>
                <a:t>Mysound</a:t>
              </a:r>
              <a:endParaRPr lang="en-US" altLang="ko-KR" dirty="0"/>
            </a:p>
            <a:p>
              <a:r>
                <a:rPr lang="en-US" altLang="ko-KR" dirty="0" err="1"/>
                <a:t>myMusic</a:t>
              </a:r>
              <a:endParaRPr lang="en-US" altLang="ko-KR" dirty="0"/>
            </a:p>
            <a:p>
              <a:r>
                <a:rPr lang="en-US" altLang="ko-KR" dirty="0" err="1"/>
                <a:t>myMusic.play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게임화면 호출</a:t>
              </a:r>
              <a:endParaRPr lang="en-US" altLang="ko-KR" dirty="0"/>
            </a:p>
            <a:p>
              <a:r>
                <a:rPr lang="en-US" altLang="ko-KR" dirty="0" err="1"/>
                <a:t>myGameArea.start</a:t>
              </a:r>
              <a:r>
                <a:rPr lang="en-US" altLang="ko-KR" dirty="0"/>
                <a:t>();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StartGame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26867E-02D7-3E91-530F-7DD52B305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558" y="2165180"/>
            <a:ext cx="8681841" cy="523363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6996CC96-56F3-1888-9694-023D75765564}"/>
              </a:ext>
            </a:extLst>
          </p:cNvPr>
          <p:cNvSpPr/>
          <p:nvPr/>
        </p:nvSpPr>
        <p:spPr>
          <a:xfrm>
            <a:off x="4817074" y="1187925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en-US" altLang="ko-KR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JavaScript</a:t>
            </a:r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4510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55573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338781"/>
            <a:ext cx="7087021" cy="9629796"/>
            <a:chOff x="0" y="0"/>
            <a:chExt cx="2585364" cy="3120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120309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altLang="ko-KR" dirty="0"/>
            </a:p>
            <a:p>
              <a:pPr algn="ctr"/>
              <a:r>
                <a:rPr lang="ko-KR" altLang="en-US" sz="2200" b="1" dirty="0">
                  <a:solidFill>
                    <a:srgbClr val="003EA8"/>
                  </a:solidFill>
                </a:rPr>
                <a:t>캔버스 생성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Canvas : </a:t>
              </a:r>
              <a:r>
                <a:rPr lang="en-US" altLang="ko-KR" dirty="0" err="1"/>
                <a:t>document.createElement</a:t>
              </a:r>
              <a:r>
                <a:rPr lang="en-US" altLang="ko-KR" dirty="0"/>
                <a:t>(“canvas”)</a:t>
              </a:r>
            </a:p>
            <a:p>
              <a:endParaRPr lang="en-US" altLang="ko-KR" dirty="0"/>
            </a:p>
            <a:p>
              <a:r>
                <a:rPr lang="en-US" altLang="ko-KR" dirty="0" err="1"/>
                <a:t>Start:function</a:t>
              </a:r>
              <a:r>
                <a:rPr lang="en-US" altLang="ko-KR" dirty="0"/>
                <a:t>()</a:t>
              </a:r>
            </a:p>
            <a:p>
              <a:r>
                <a:rPr lang="en-US" altLang="ko-KR" dirty="0" err="1"/>
                <a:t>Canvas.width</a:t>
              </a:r>
              <a:r>
                <a:rPr lang="en-US" altLang="ko-KR" dirty="0"/>
                <a:t> = </a:t>
              </a:r>
              <a:r>
                <a:rPr lang="ko-KR" altLang="en-US" dirty="0"/>
                <a:t>캔버스의 가로 길이</a:t>
              </a:r>
              <a:endParaRPr lang="en-US" altLang="ko-KR" dirty="0"/>
            </a:p>
            <a:p>
              <a:r>
                <a:rPr lang="en-US" altLang="ko-KR" dirty="0" err="1"/>
                <a:t>Canvas.height</a:t>
              </a:r>
              <a:r>
                <a:rPr lang="en-US" altLang="ko-KR" dirty="0"/>
                <a:t> = </a:t>
              </a:r>
              <a:r>
                <a:rPr lang="ko-KR" altLang="en-US" dirty="0"/>
                <a:t>캔버스의 세로 길이</a:t>
              </a:r>
              <a:endParaRPr lang="en-US" altLang="ko-KR" dirty="0"/>
            </a:p>
            <a:p>
              <a:r>
                <a:rPr lang="en-US" altLang="ko-KR" dirty="0"/>
                <a:t>Context = </a:t>
              </a:r>
              <a:r>
                <a:rPr lang="ko-KR" altLang="en-US" dirty="0"/>
                <a:t> </a:t>
              </a:r>
              <a:r>
                <a:rPr lang="en-US" altLang="ko-KR" dirty="0" err="1"/>
                <a:t>this.canvas.getContext</a:t>
              </a:r>
              <a:r>
                <a:rPr lang="en-US" altLang="ko-KR" dirty="0"/>
                <a:t>(“2d”)</a:t>
              </a:r>
            </a:p>
            <a:p>
              <a:endParaRPr lang="en-US" altLang="ko-KR" dirty="0"/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Document.body.insertBefore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this.canvas,document.body.childNodes</a:t>
              </a:r>
              <a:r>
                <a:rPr lang="en-US" altLang="ko-KR" b="1" dirty="0">
                  <a:solidFill>
                    <a:srgbClr val="003EA8"/>
                  </a:solidFill>
                </a:rPr>
                <a:t>[0])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캔버스 요소를 </a:t>
              </a:r>
              <a:r>
                <a:rPr lang="en-US" altLang="ko-KR" dirty="0"/>
                <a:t>HTML</a:t>
              </a:r>
              <a:r>
                <a:rPr lang="ko-KR" altLang="en-US" dirty="0"/>
                <a:t>의 </a:t>
              </a:r>
              <a:r>
                <a:rPr lang="en-US" altLang="ko-KR" dirty="0"/>
                <a:t>&lt;body&gt;</a:t>
              </a:r>
              <a:r>
                <a:rPr lang="ko-KR" altLang="en-US" dirty="0"/>
                <a:t>에 삽입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문서 내의 다른 자식 요소 앞에 배치한다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캔버스는 웹 페이지에서 가장 먼저 </a:t>
              </a:r>
              <a:r>
                <a:rPr lang="ko-KR" altLang="en-US" dirty="0" err="1"/>
                <a:t>렌더링되며</a:t>
              </a:r>
              <a:r>
                <a:rPr lang="en-US" altLang="ko-KR" dirty="0"/>
                <a:t>, </a:t>
              </a:r>
              <a:r>
                <a:rPr lang="ko-KR" altLang="en-US" dirty="0"/>
                <a:t>게임 화면이 표시된다</a:t>
              </a:r>
              <a:r>
                <a:rPr lang="en-US" altLang="ko-KR" dirty="0"/>
                <a:t>.</a:t>
              </a:r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frameNo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= 0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루프에서 프레임 번호를 나타낸다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상태의 변화를 추적하고 각 프레임에서 게임 업데이트를 수행</a:t>
              </a:r>
              <a:endParaRPr lang="en-US" altLang="ko-KR" dirty="0"/>
            </a:p>
            <a:p>
              <a:r>
                <a:rPr lang="ko-KR" altLang="en-US" dirty="0"/>
                <a:t>프레임 번호를 </a:t>
              </a:r>
              <a:r>
                <a:rPr lang="en-US" altLang="ko-KR" dirty="0"/>
                <a:t>0</a:t>
              </a:r>
              <a:r>
                <a:rPr lang="ko-KR" altLang="en-US" dirty="0"/>
                <a:t>으로 초기화 하여 게임 시작을 나타낸다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Interval =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setInterval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(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updateGameArea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 20)</a:t>
              </a:r>
            </a:p>
            <a:p>
              <a:r>
                <a:rPr lang="en-US" altLang="ko-KR" dirty="0"/>
                <a:t>- </a:t>
              </a:r>
              <a:r>
                <a:rPr lang="en-US" altLang="ko-KR" dirty="0" err="1"/>
                <a:t>setInterval</a:t>
              </a:r>
              <a:r>
                <a:rPr lang="en-US" altLang="ko-KR" dirty="0"/>
                <a:t>(</a:t>
              </a:r>
              <a:r>
                <a:rPr lang="ko-KR" altLang="en-US" dirty="0"/>
                <a:t>콜백함수</a:t>
              </a:r>
              <a:r>
                <a:rPr lang="en-US" altLang="ko-KR" dirty="0"/>
                <a:t>, </a:t>
              </a:r>
              <a:r>
                <a:rPr lang="ko-KR" altLang="en-US" dirty="0"/>
                <a:t>시간</a:t>
              </a:r>
              <a:r>
                <a:rPr lang="en-US" altLang="ko-KR" dirty="0"/>
                <a:t>(</a:t>
              </a:r>
              <a:r>
                <a:rPr lang="en-US" altLang="ko-KR" dirty="0" err="1"/>
                <a:t>ms</a:t>
              </a:r>
              <a:r>
                <a:rPr lang="en-US" altLang="ko-KR" dirty="0"/>
                <a:t>))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프레임 속도 조절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지정한 간격이 낮을 수록 게임은 부드럽지만 </a:t>
              </a:r>
              <a:r>
                <a:rPr lang="en-US" altLang="ko-KR" dirty="0" err="1"/>
                <a:t>cpu</a:t>
              </a:r>
              <a:endParaRPr lang="en-US" altLang="ko-KR" dirty="0"/>
            </a:p>
            <a:p>
              <a:r>
                <a:rPr lang="ko-KR" altLang="en-US" dirty="0"/>
                <a:t>데이터 대역폭 리소스를 더 많이 사용하다</a:t>
              </a:r>
              <a:r>
                <a:rPr lang="en-US" altLang="ko-KR" dirty="0"/>
                <a:t>. </a:t>
              </a:r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Stop : function</a:t>
              </a:r>
            </a:p>
            <a:p>
              <a:r>
                <a:rPr lang="en-US" altLang="ko-KR" dirty="0"/>
                <a:t>- </a:t>
              </a:r>
              <a:r>
                <a:rPr lang="en-US" altLang="ko-KR" dirty="0" err="1"/>
                <a:t>clearInterval</a:t>
              </a:r>
              <a:r>
                <a:rPr lang="en-US" altLang="ko-KR" dirty="0"/>
                <a:t> = </a:t>
              </a:r>
              <a:r>
                <a:rPr lang="ko-KR" altLang="en-US" dirty="0"/>
                <a:t>반복중단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Clear : function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캔버스 내의 모든 그림을 지우는 역할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새로운 프레임을 그리기 전에 기존 그림을 지우는데 사용한다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게임 루프의 각 단계에서 호출되어 현재 게임상태를 새로 그리기 전에 초기화한다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3858511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myGameArea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34C764-8240-DED8-6027-B7E17D041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272" y="2235122"/>
            <a:ext cx="8667121" cy="504197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50A74AA-1B34-617C-8909-3A6515C6B0B7}"/>
              </a:ext>
            </a:extLst>
          </p:cNvPr>
          <p:cNvSpPr/>
          <p:nvPr/>
        </p:nvSpPr>
        <p:spPr>
          <a:xfrm>
            <a:off x="5099582" y="1193603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게임 영역 초기화</a:t>
            </a:r>
            <a:endParaRPr lang="ko-KR" altLang="en-US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8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6638" y="2100756"/>
            <a:ext cx="9009410" cy="6880176"/>
            <a:chOff x="4065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4065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altLang="ko-KR" sz="2200" b="1" dirty="0">
                  <a:solidFill>
                    <a:srgbClr val="003EA8"/>
                  </a:solidFill>
                </a:rPr>
                <a:t>Width, height</a:t>
              </a:r>
              <a:r>
                <a:rPr lang="en-US" altLang="ko-KR" dirty="0"/>
                <a:t>  </a:t>
              </a:r>
              <a:r>
                <a:rPr lang="ko-KR" altLang="en-US" dirty="0"/>
                <a:t>오브젝트의 너비와 높이</a:t>
              </a:r>
              <a:endParaRPr lang="en-US" altLang="ko-KR" dirty="0"/>
            </a:p>
            <a:p>
              <a:r>
                <a:rPr lang="en-US" altLang="ko-KR" sz="2200" b="1" dirty="0" err="1">
                  <a:solidFill>
                    <a:srgbClr val="003EA8"/>
                  </a:solidFill>
                </a:rPr>
                <a:t>speedX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, </a:t>
              </a:r>
              <a:r>
                <a:rPr lang="en-US" altLang="ko-KR" sz="2200" b="1" dirty="0" err="1">
                  <a:solidFill>
                    <a:srgbClr val="003EA8"/>
                  </a:solidFill>
                </a:rPr>
                <a:t>speedY</a:t>
              </a:r>
              <a:r>
                <a:rPr lang="en-US" altLang="ko-KR" sz="2200" b="1" dirty="0">
                  <a:solidFill>
                    <a:srgbClr val="003EA8"/>
                  </a:solidFill>
                </a:rPr>
                <a:t> 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  <a:r>
                <a:rPr lang="ko-KR" altLang="en-US" dirty="0"/>
                <a:t>오브젝트의 이동 속도</a:t>
              </a:r>
              <a:r>
                <a:rPr lang="en-US" altLang="ko-KR" dirty="0"/>
                <a:t>, </a:t>
              </a:r>
              <a:r>
                <a:rPr lang="ko-KR" altLang="en-US" dirty="0"/>
                <a:t>초기에는 </a:t>
              </a:r>
              <a:r>
                <a:rPr lang="en-US" altLang="ko-KR" dirty="0"/>
                <a:t>0</a:t>
              </a:r>
              <a:r>
                <a:rPr lang="ko-KR" altLang="en-US" dirty="0"/>
                <a:t>으로 정지 상태</a:t>
              </a:r>
              <a:endParaRPr lang="en-US" altLang="ko-KR" dirty="0"/>
            </a:p>
            <a:p>
              <a:r>
                <a:rPr lang="en-US" altLang="ko-KR" sz="2200" b="1" dirty="0">
                  <a:solidFill>
                    <a:srgbClr val="003EA8"/>
                  </a:solidFill>
                </a:rPr>
                <a:t>X, y </a:t>
              </a:r>
              <a:r>
                <a:rPr lang="en-US" altLang="ko-KR" dirty="0">
                  <a:solidFill>
                    <a:srgbClr val="003EA8"/>
                  </a:solidFill>
                </a:rPr>
                <a:t> </a:t>
              </a:r>
              <a:r>
                <a:rPr lang="ko-KR" altLang="en-US" dirty="0"/>
                <a:t>오브젝트의 초기 위치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>
                  <a:solidFill>
                    <a:srgbClr val="003EA8"/>
                  </a:solidFill>
                </a:rPr>
                <a:t>Update</a:t>
              </a:r>
            </a:p>
            <a:p>
              <a:r>
                <a:rPr lang="en-US" altLang="ko-KR" dirty="0"/>
                <a:t>- canvas </a:t>
              </a:r>
              <a:r>
                <a:rPr lang="ko-KR" altLang="en-US" dirty="0"/>
                <a:t>그리기 </a:t>
              </a:r>
              <a:r>
                <a:rPr lang="en-US" altLang="ko-KR" dirty="0"/>
                <a:t>context</a:t>
              </a:r>
              <a:r>
                <a:rPr lang="ko-KR" altLang="en-US" dirty="0"/>
                <a:t>를 가져와서 오브젝트를 해당 위치에 색상과 함께 그린다</a:t>
              </a:r>
              <a:r>
                <a:rPr lang="en-US" altLang="ko-KR" dirty="0"/>
                <a:t>.</a:t>
              </a:r>
              <a:r>
                <a:rPr lang="en-US" altLang="ko-KR" sz="2200" b="1" dirty="0"/>
                <a:t> 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myGameArea.context</a:t>
              </a:r>
              <a:r>
                <a:rPr lang="ko-KR" altLang="en-US" dirty="0">
                  <a:solidFill>
                    <a:srgbClr val="003EA8"/>
                  </a:solidFill>
                </a:rPr>
                <a:t>  </a:t>
              </a:r>
              <a:endParaRPr lang="en-US" altLang="ko-KR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canvas</a:t>
              </a:r>
              <a:r>
                <a:rPr lang="ko-KR" altLang="en-US" dirty="0"/>
                <a:t>를 </a:t>
              </a:r>
              <a:r>
                <a:rPr lang="ko-KR" altLang="en-US" dirty="0" err="1"/>
                <a:t>가르킨다</a:t>
              </a:r>
              <a:r>
                <a:rPr lang="en-US" altLang="ko-KR" dirty="0"/>
                <a:t>.</a:t>
              </a:r>
            </a:p>
            <a:p>
              <a:r>
                <a:rPr lang="en-US" altLang="ko-KR" b="1" dirty="0" err="1">
                  <a:solidFill>
                    <a:srgbClr val="003EA8"/>
                  </a:solidFill>
                </a:rPr>
                <a:t>fillRect</a:t>
              </a:r>
              <a:r>
                <a:rPr lang="en-US" altLang="ko-KR" b="1" dirty="0">
                  <a:solidFill>
                    <a:srgbClr val="003EA8"/>
                  </a:solidFill>
                </a:rPr>
                <a:t>()</a:t>
              </a:r>
            </a:p>
            <a:p>
              <a:r>
                <a:rPr lang="ko-KR" altLang="en-US" dirty="0"/>
                <a:t>색이 채워진 사격형을 만든다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newPos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 - </a:t>
              </a:r>
              <a:r>
                <a:rPr lang="ko-KR" altLang="en-US" dirty="0"/>
                <a:t>새로운 위치를 업데이트</a:t>
              </a:r>
              <a:endParaRPr lang="en-US" altLang="ko-KR" dirty="0"/>
            </a:p>
            <a:p>
              <a:r>
                <a:rPr lang="en-US" altLang="ko-KR" dirty="0" err="1"/>
                <a:t>speedX</a:t>
              </a:r>
              <a:r>
                <a:rPr lang="ko-KR" altLang="en-US" dirty="0"/>
                <a:t>와 </a:t>
              </a:r>
              <a:r>
                <a:rPr lang="en-US" altLang="ko-KR" dirty="0" err="1"/>
                <a:t>speedY</a:t>
              </a:r>
              <a:r>
                <a:rPr lang="en-US" altLang="ko-KR" dirty="0"/>
                <a:t> </a:t>
              </a:r>
              <a:r>
                <a:rPr lang="ko-KR" altLang="en-US" dirty="0"/>
                <a:t>값을 더하여 새로운 위치를 계산하고 이를 적용한다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메소드를 호출함으로써 오브젝트가 화면에서 이동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sz="2200" b="1" dirty="0" err="1">
                  <a:solidFill>
                    <a:srgbClr val="003EA8"/>
                  </a:solidFill>
                </a:rPr>
                <a:t>CrashWith</a:t>
              </a:r>
              <a:endParaRPr lang="en-US" altLang="ko-KR" sz="2200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 - </a:t>
              </a:r>
              <a:r>
                <a:rPr lang="ko-KR" altLang="en-US" dirty="0"/>
                <a:t>충돌 여부 검사</a:t>
              </a:r>
              <a:endParaRPr lang="en-US" altLang="ko-KR" dirty="0"/>
            </a:p>
            <a:p>
              <a:r>
                <a:rPr lang="en-US" altLang="ko-KR" dirty="0" err="1"/>
                <a:t>myOOOO</a:t>
              </a:r>
              <a:r>
                <a:rPr lang="en-US" altLang="ko-KR" dirty="0"/>
                <a:t>  </a:t>
              </a:r>
              <a:r>
                <a:rPr lang="ko-KR" altLang="en-US" dirty="0"/>
                <a:t>현재 오브젝트의 좌표를 기반으로 한 경계 상자의 좌표</a:t>
              </a:r>
              <a:endParaRPr lang="en-US" altLang="ko-KR" dirty="0"/>
            </a:p>
            <a:p>
              <a:r>
                <a:rPr lang="en-US" altLang="ko-KR" dirty="0" err="1"/>
                <a:t>otherOOOO</a:t>
              </a:r>
              <a:r>
                <a:rPr lang="en-US" altLang="ko-KR" dirty="0"/>
                <a:t>  </a:t>
              </a:r>
              <a:r>
                <a:rPr lang="ko-KR" altLang="en-US" dirty="0"/>
                <a:t>다른 오브젝트의 좌표를 기반으로 한 경계 상자의 좌표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두 경계 상자가 서로 겹치지 않는 경우에만 </a:t>
              </a:r>
              <a:r>
                <a:rPr lang="en-US" altLang="ko-KR" dirty="0"/>
                <a:t>crash </a:t>
              </a:r>
              <a:r>
                <a:rPr lang="ko-KR" altLang="en-US" dirty="0"/>
                <a:t>변수가 </a:t>
              </a:r>
              <a:r>
                <a:rPr lang="en-US" altLang="ko-KR" dirty="0"/>
                <a:t>false</a:t>
              </a:r>
              <a:r>
                <a:rPr lang="ko-KR" altLang="en-US" dirty="0"/>
                <a:t>로 설정되어 충돌이 없음을 나타낸다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731063" cy="9629796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3481189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>
                <a:solidFill>
                  <a:srgbClr val="003EA8"/>
                </a:solidFill>
                <a:ea typeface="Arita Dotum Bold"/>
              </a:rPr>
              <a:t>Component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DDDCF-DC79-47E2-0D22-7626FA4E4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700" y="821093"/>
            <a:ext cx="7237446" cy="9046807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D5E1F0C7-A325-BC5A-1A04-22F76140230E}"/>
              </a:ext>
            </a:extLst>
          </p:cNvPr>
          <p:cNvSpPr/>
          <p:nvPr/>
        </p:nvSpPr>
        <p:spPr>
          <a:xfrm>
            <a:off x="4742421" y="1306068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캐릭터와 장애물을 관리하는 함수</a:t>
            </a:r>
          </a:p>
        </p:txBody>
      </p:sp>
    </p:spTree>
    <p:extLst>
      <p:ext uri="{BB962C8B-B14F-4D97-AF65-F5344CB8AC3E}">
        <p14:creationId xmlns:p14="http://schemas.microsoft.com/office/powerpoint/2010/main" val="330471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515617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776714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95484" y="657204"/>
            <a:ext cx="7087021" cy="9058296"/>
            <a:chOff x="12525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12525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ko-KR" altLang="en-US" b="1" dirty="0">
                  <a:solidFill>
                    <a:srgbClr val="003EA8"/>
                  </a:solidFill>
                </a:rPr>
                <a:t>배열에 저장된 모든 장애물에 대해 충돌을 확인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myGamePice.crashWith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myObstacles</a:t>
              </a:r>
              <a:r>
                <a:rPr lang="en-US" altLang="ko-KR" b="1" dirty="0">
                  <a:solidFill>
                    <a:srgbClr val="003EA8"/>
                  </a:solidFill>
                </a:rPr>
                <a:t>[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i</a:t>
              </a:r>
              <a:r>
                <a:rPr lang="en-US" altLang="ko-KR" b="1" dirty="0">
                  <a:solidFill>
                    <a:srgbClr val="003EA8"/>
                  </a:solidFill>
                </a:rPr>
                <a:t>])</a:t>
              </a:r>
            </a:p>
            <a:p>
              <a:r>
                <a:rPr lang="ko-KR" altLang="en-US" dirty="0"/>
                <a:t>호출하여 현재 게임 캐릭터인 </a:t>
              </a:r>
              <a:r>
                <a:rPr lang="en-US" altLang="ko-KR" dirty="0" err="1"/>
                <a:t>myGamePiece</a:t>
              </a:r>
              <a:r>
                <a:rPr lang="ko-KR" altLang="en-US" dirty="0"/>
                <a:t>와 각 장애물의 충돌을 확인한다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myGameArea.clear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이전 프레임에서 그려진 모든 그림을 지우고</a:t>
              </a:r>
              <a:r>
                <a:rPr lang="en-US" altLang="ko-KR" dirty="0"/>
                <a:t>, </a:t>
              </a:r>
              <a:r>
                <a:rPr lang="ko-KR" altLang="en-US" dirty="0"/>
                <a:t>캔버스를 비운다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myGameArea.frameNo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변수를 </a:t>
              </a:r>
              <a:r>
                <a:rPr lang="en-US" altLang="ko-KR" dirty="0"/>
                <a:t>1</a:t>
              </a:r>
              <a:r>
                <a:rPr lang="ko-KR" altLang="en-US" dirty="0"/>
                <a:t>증가 시킴으로써 현재 프레임 번호를 업데이트한다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프레임 번호는 게임 루프에서 현재 게임 상태를 추적하는데 사용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 err="1"/>
                <a:t>frameNo</a:t>
              </a:r>
              <a:r>
                <a:rPr lang="ko-KR" altLang="en-US" dirty="0"/>
                <a:t>이 </a:t>
              </a:r>
              <a:r>
                <a:rPr lang="en-US" altLang="ko-KR" dirty="0"/>
                <a:t>1</a:t>
              </a:r>
              <a:r>
                <a:rPr lang="ko-KR" altLang="en-US" dirty="0"/>
                <a:t>이거나 </a:t>
              </a:r>
              <a:r>
                <a:rPr lang="en-US" altLang="ko-KR" dirty="0"/>
                <a:t>150</a:t>
              </a:r>
              <a:r>
                <a:rPr lang="ko-KR" altLang="en-US" dirty="0"/>
                <a:t>에 도달했을 때 새로운 장애물을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X</a:t>
              </a:r>
              <a:r>
                <a:rPr lang="ko-KR" altLang="en-US" dirty="0"/>
                <a:t>는 캔버스의 너비로 설정한다</a:t>
              </a:r>
              <a:r>
                <a:rPr lang="en-US" altLang="ko-KR" dirty="0"/>
                <a:t>. Min, max(Height, gap) </a:t>
              </a:r>
              <a:r>
                <a:rPr lang="ko-KR" altLang="en-US" dirty="0"/>
                <a:t>등의 변수를 사용하여 장애물의 높이와 간격을 무작위로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생성된 장애물은 </a:t>
              </a:r>
              <a:r>
                <a:rPr lang="en-US" altLang="ko-KR" dirty="0" err="1"/>
                <a:t>myObstacles</a:t>
              </a:r>
              <a:r>
                <a:rPr lang="en-US" altLang="ko-KR" dirty="0"/>
                <a:t> </a:t>
              </a:r>
              <a:r>
                <a:rPr lang="ko-KR" altLang="en-US" dirty="0"/>
                <a:t>배열에 추가 </a:t>
              </a:r>
              <a:r>
                <a:rPr lang="en-US" altLang="ko-KR" dirty="0"/>
                <a:t>x </a:t>
              </a:r>
              <a:r>
                <a:rPr lang="ko-KR" altLang="en-US" dirty="0"/>
                <a:t>위치에서 화면 위쪽과 아래쪽에 배치된다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ko-KR" altLang="en-US" b="1" dirty="0">
                  <a:solidFill>
                    <a:srgbClr val="003EA8"/>
                  </a:solidFill>
                </a:rPr>
                <a:t>장애물 이동 및 그리기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모든 장애물에 대해 </a:t>
              </a:r>
              <a:r>
                <a:rPr lang="en-US" altLang="ko-KR" dirty="0" err="1"/>
                <a:t>myObstacles</a:t>
              </a:r>
              <a:r>
                <a:rPr lang="en-US" altLang="ko-KR" dirty="0"/>
                <a:t>[</a:t>
              </a:r>
              <a:r>
                <a:rPr lang="en-US" altLang="ko-KR" dirty="0" err="1"/>
                <a:t>i</a:t>
              </a:r>
              <a:r>
                <a:rPr lang="en-US" altLang="ko-KR" dirty="0"/>
                <a:t>].x</a:t>
              </a:r>
              <a:r>
                <a:rPr lang="ko-KR" altLang="en-US" dirty="0"/>
                <a:t>를 </a:t>
              </a:r>
              <a:r>
                <a:rPr lang="en-US" altLang="ko-KR" dirty="0"/>
                <a:t>1</a:t>
              </a:r>
              <a:r>
                <a:rPr lang="ko-KR" altLang="en-US" dirty="0"/>
                <a:t>만큼 줄여서 왼쪽으로 이동시키고</a:t>
              </a:r>
              <a:r>
                <a:rPr lang="en-US" altLang="ko-KR" dirty="0"/>
                <a:t>, </a:t>
              </a:r>
              <a:r>
                <a:rPr lang="en-US" altLang="ko-KR" dirty="0" err="1"/>
                <a:t>yObstacles</a:t>
              </a:r>
              <a:r>
                <a:rPr lang="en-US" altLang="ko-KR" dirty="0"/>
                <a:t>[</a:t>
              </a:r>
              <a:r>
                <a:rPr lang="en-US" altLang="ko-KR" dirty="0" err="1"/>
                <a:t>i</a:t>
              </a:r>
              <a:r>
                <a:rPr lang="en-US" altLang="ko-KR" dirty="0"/>
                <a:t>].</a:t>
              </a:r>
              <a:r>
                <a:rPr lang="en-US" altLang="ko-KR" dirty="0" err="1"/>
                <a:t>upadate</a:t>
              </a:r>
              <a:r>
                <a:rPr lang="en-US" altLang="ko-KR" dirty="0"/>
                <a:t>()</a:t>
              </a:r>
              <a:r>
                <a:rPr lang="ko-KR" altLang="en-US" dirty="0"/>
                <a:t>를 호출하여 장애물을 그린다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myGamePiece.newPos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캐릭터의 새로운 위치를 계산</a:t>
              </a:r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myGamePiece.update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ko-KR" altLang="en-US" dirty="0"/>
                <a:t>캐릭터를 그린다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3648" y="608352"/>
            <a:ext cx="4876557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3EA8"/>
                </a:solidFill>
                <a:ea typeface="Arita Dotum Bold"/>
              </a:rPr>
              <a:t>updateGameArea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6031046" y="57150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C499FD-9114-34C4-8971-ED3319A2F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78" y="2034762"/>
            <a:ext cx="8698289" cy="7215268"/>
          </a:xfrm>
          <a:prstGeom prst="rect">
            <a:avLst/>
          </a:prstGeom>
        </p:spPr>
      </p:pic>
      <p:sp>
        <p:nvSpPr>
          <p:cNvPr id="16" name="Freeform 4">
            <a:extLst>
              <a:ext uri="{FF2B5EF4-FFF2-40B4-BE49-F238E27FC236}">
                <a16:creationId xmlns:a16="http://schemas.microsoft.com/office/drawing/2014/main" id="{A11344A0-16D6-012A-F35D-B74D10C82C39}"/>
              </a:ext>
            </a:extLst>
          </p:cNvPr>
          <p:cNvSpPr/>
          <p:nvPr/>
        </p:nvSpPr>
        <p:spPr>
          <a:xfrm>
            <a:off x="6104518" y="1275342"/>
            <a:ext cx="2091223" cy="63314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게임 루프</a:t>
            </a:r>
            <a:endParaRPr lang="ko-KR" altLang="en-US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48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9829" y="657204"/>
            <a:ext cx="3858511" cy="1236276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100756"/>
            <a:ext cx="9009410" cy="645728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25301" y="1711575"/>
            <a:ext cx="7087021" cy="7471281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</a:t>
              </a:r>
              <a:r>
                <a:rPr lang="en-US" altLang="ko-KR" b="1" dirty="0">
                  <a:solidFill>
                    <a:srgbClr val="003EA8"/>
                  </a:solidFill>
                </a:rPr>
                <a:t> =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document.createElement</a:t>
              </a:r>
              <a:r>
                <a:rPr lang="en-US" altLang="ko-KR" b="1" dirty="0">
                  <a:solidFill>
                    <a:srgbClr val="003EA8"/>
                  </a:solidFill>
                </a:rPr>
                <a:t>(“audio”)</a:t>
              </a:r>
            </a:p>
            <a:p>
              <a:r>
                <a:rPr lang="en-US" altLang="ko-KR" dirty="0"/>
                <a:t>Sound </a:t>
              </a:r>
              <a:r>
                <a:rPr lang="ko-KR" altLang="en-US" dirty="0"/>
                <a:t>객체 내에 </a:t>
              </a:r>
              <a:r>
                <a:rPr lang="en-US" altLang="ko-KR" dirty="0"/>
                <a:t>audio </a:t>
              </a:r>
              <a:r>
                <a:rPr lang="ko-KR" altLang="en-US" dirty="0"/>
                <a:t>요소를 동적으로 생성</a:t>
              </a:r>
              <a:r>
                <a:rPr lang="en-US" altLang="ko-KR" dirty="0"/>
                <a:t>, </a:t>
              </a:r>
              <a:r>
                <a:rPr lang="ko-KR" altLang="en-US" dirty="0"/>
                <a:t>오디오 재생을 위한 </a:t>
              </a:r>
              <a:r>
                <a:rPr lang="en-US" altLang="ko-KR" dirty="0"/>
                <a:t>html&lt;audio&gt; </a:t>
              </a:r>
              <a:r>
                <a:rPr lang="ko-KR" altLang="en-US" dirty="0"/>
                <a:t>태그를 나타낸다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This.sound.src</a:t>
              </a:r>
              <a:r>
                <a:rPr lang="en-US" altLang="ko-KR" b="1" dirty="0">
                  <a:solidFill>
                    <a:srgbClr val="003EA8"/>
                  </a:solidFill>
                </a:rPr>
                <a:t> =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src</a:t>
              </a:r>
              <a:endParaRPr lang="en-US" altLang="ko-KR" b="1" dirty="0">
                <a:solidFill>
                  <a:srgbClr val="003EA8"/>
                </a:solidFill>
              </a:endParaRPr>
            </a:p>
            <a:p>
              <a:r>
                <a:rPr lang="en-US" altLang="ko-KR" dirty="0" err="1"/>
                <a:t>Src</a:t>
              </a:r>
              <a:r>
                <a:rPr lang="ko-KR" altLang="en-US" dirty="0"/>
                <a:t>로 전달된 오디오 파일 경로를 사용하여 오디오 요소의 소스</a:t>
              </a:r>
              <a:r>
                <a:rPr lang="en-US" altLang="ko-KR" dirty="0"/>
                <a:t>(‘</a:t>
              </a:r>
              <a:r>
                <a:rPr lang="en-US" altLang="ko-KR" dirty="0" err="1"/>
                <a:t>src</a:t>
              </a:r>
              <a:r>
                <a:rPr lang="en-US" altLang="ko-KR" dirty="0"/>
                <a:t>’)</a:t>
              </a:r>
              <a:r>
                <a:rPr lang="ko-KR" altLang="en-US" dirty="0"/>
                <a:t>를 설정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this.sound.setAttribute</a:t>
              </a:r>
              <a:r>
                <a:rPr lang="en-US" altLang="ko-KR" b="1" dirty="0">
                  <a:solidFill>
                    <a:srgbClr val="003EA8"/>
                  </a:solidFill>
                </a:rPr>
                <a:t>("preload", "auto");</a:t>
              </a:r>
            </a:p>
            <a:p>
              <a:r>
                <a:rPr lang="en-US" altLang="ko-KR" dirty="0"/>
                <a:t>preload </a:t>
              </a:r>
              <a:r>
                <a:rPr lang="ko-KR" altLang="en-US" dirty="0"/>
                <a:t>속성을 </a:t>
              </a:r>
              <a:r>
                <a:rPr lang="en-US" altLang="ko-KR" dirty="0"/>
                <a:t>auto</a:t>
              </a:r>
              <a:r>
                <a:rPr lang="ko-KR" altLang="en-US" dirty="0"/>
                <a:t>로 설정함</a:t>
              </a:r>
              <a:r>
                <a:rPr lang="en-US" altLang="ko-KR" dirty="0"/>
                <a:t>, </a:t>
              </a:r>
              <a:r>
                <a:rPr lang="ko-KR" altLang="en-US" dirty="0"/>
                <a:t>오디오가 페이지 로드 시 자동으로 로드 </a:t>
              </a:r>
              <a:r>
                <a:rPr lang="ko-KR" altLang="en-US" dirty="0" err="1"/>
                <a:t>되도록한다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</a:t>
              </a:r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this.sound.setAttribute</a:t>
              </a:r>
              <a:r>
                <a:rPr lang="en-US" altLang="ko-KR" b="1" dirty="0">
                  <a:solidFill>
                    <a:srgbClr val="003EA8"/>
                  </a:solidFill>
                </a:rPr>
                <a:t>("controls", "none");</a:t>
              </a:r>
            </a:p>
            <a:p>
              <a:r>
                <a:rPr lang="en-US" altLang="ko-KR" dirty="0"/>
                <a:t>controls </a:t>
              </a:r>
              <a:r>
                <a:rPr lang="ko-KR" altLang="en-US" dirty="0"/>
                <a:t>속성을 </a:t>
              </a:r>
              <a:r>
                <a:rPr lang="en-US" altLang="ko-KR" dirty="0"/>
                <a:t>none </a:t>
              </a:r>
              <a:r>
                <a:rPr lang="ko-KR" altLang="en-US" dirty="0"/>
                <a:t>으로 설정 브라우저에서 오디오 </a:t>
              </a:r>
              <a:r>
                <a:rPr lang="ko-KR" altLang="en-US" dirty="0" err="1"/>
                <a:t>컨트로</a:t>
              </a:r>
              <a:r>
                <a:rPr lang="ko-KR" altLang="en-US" dirty="0"/>
                <a:t> 패널을 숨겨 사용자가 오디오 조작을 할 수 없음</a:t>
              </a:r>
              <a:endParaRPr lang="en-US" altLang="ko-KR" dirty="0"/>
            </a:p>
            <a:p>
              <a:pPr algn="ctr"/>
              <a:endParaRPr lang="en-US" altLang="ko-KR" b="1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this.sound.style.display</a:t>
              </a:r>
              <a:r>
                <a:rPr lang="en-US" altLang="ko-KR" b="1" dirty="0">
                  <a:solidFill>
                    <a:srgbClr val="003EA8"/>
                  </a:solidFill>
                </a:rPr>
                <a:t> = "none";</a:t>
              </a:r>
              <a:endParaRPr lang="ko-KR" altLang="en-US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display </a:t>
              </a:r>
              <a:r>
                <a:rPr lang="ko-KR" altLang="en-US" dirty="0"/>
                <a:t>스타일 속성을 </a:t>
              </a:r>
              <a:r>
                <a:rPr lang="en-US" altLang="ko-KR" dirty="0"/>
                <a:t>none</a:t>
              </a:r>
              <a:r>
                <a:rPr lang="ko-KR" altLang="en-US" dirty="0"/>
                <a:t>으로 설정하여 오디오 요소를 화면에서 숨김 오디오 요소를 시각적으로 감추어 오디오 </a:t>
              </a:r>
              <a:r>
                <a:rPr lang="ko-KR" altLang="en-US" dirty="0" err="1"/>
                <a:t>재생만한다</a:t>
              </a:r>
              <a:endParaRPr lang="en-US" altLang="ko-KR" dirty="0"/>
            </a:p>
            <a:p>
              <a:endParaRPr lang="en-US" altLang="ko-KR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document.body.appendChild</a:t>
              </a:r>
              <a:r>
                <a:rPr lang="en-US" altLang="ko-KR" b="1" dirty="0">
                  <a:solidFill>
                    <a:srgbClr val="003EA8"/>
                  </a:solidFill>
                </a:rPr>
                <a:t>(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this.sound</a:t>
              </a:r>
              <a:r>
                <a:rPr lang="en-US" altLang="ko-KR" b="1" dirty="0">
                  <a:solidFill>
                    <a:srgbClr val="003EA8"/>
                  </a:solidFill>
                </a:rPr>
                <a:t>);</a:t>
              </a:r>
            </a:p>
            <a:p>
              <a:r>
                <a:rPr lang="en-US" altLang="ko-KR" dirty="0"/>
                <a:t>sound</a:t>
              </a:r>
              <a:r>
                <a:rPr lang="ko-KR" altLang="en-US" dirty="0"/>
                <a:t>를 </a:t>
              </a:r>
              <a:r>
                <a:rPr lang="en-US" altLang="ko-KR" dirty="0" err="1"/>
                <a:t>document.body</a:t>
              </a:r>
              <a:r>
                <a:rPr lang="en-US" altLang="ko-KR" dirty="0"/>
                <a:t> (HTML '&lt;body&gt;'</a:t>
              </a:r>
              <a:r>
                <a:rPr lang="ko-KR" altLang="en-US" dirty="0"/>
                <a:t>요소</a:t>
              </a:r>
              <a:r>
                <a:rPr lang="en-US" altLang="ko-KR" dirty="0"/>
                <a:t>)</a:t>
              </a:r>
              <a:r>
                <a:rPr lang="ko-KR" altLang="en-US" dirty="0"/>
                <a:t>에 추가한다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이렇게 하면 오디오 요소가 </a:t>
              </a:r>
              <a:r>
                <a:rPr lang="en-US" altLang="ko-KR" dirty="0"/>
                <a:t>html</a:t>
              </a:r>
              <a:r>
                <a:rPr lang="ko-KR" altLang="en-US" dirty="0"/>
                <a:t>문서에 추가되고 재생할 수 </a:t>
              </a:r>
              <a:r>
                <a:rPr lang="ko-KR" altLang="en-US" dirty="0" err="1"/>
                <a:t>있게된다</a:t>
              </a:r>
              <a:r>
                <a:rPr lang="en-US" altLang="ko-KR" dirty="0"/>
                <a:t>.</a:t>
              </a:r>
            </a:p>
            <a:p>
              <a:pPr algn="ctr"/>
              <a:endParaRPr lang="en-US" altLang="ko-KR" b="1" dirty="0"/>
            </a:p>
            <a:p>
              <a:pPr algn="ctr"/>
              <a:r>
                <a:rPr lang="en-US" altLang="ko-KR" b="1" dirty="0" err="1">
                  <a:solidFill>
                    <a:srgbClr val="003EA8"/>
                  </a:solidFill>
                </a:rPr>
                <a:t>This.play</a:t>
              </a:r>
              <a:r>
                <a:rPr lang="en-US" altLang="ko-KR" b="1" dirty="0">
                  <a:solidFill>
                    <a:srgbClr val="003EA8"/>
                  </a:solidFill>
                </a:rPr>
                <a:t> </a:t>
              </a:r>
              <a:r>
                <a:rPr lang="ko-KR" altLang="en-US" b="1" dirty="0">
                  <a:solidFill>
                    <a:srgbClr val="003EA8"/>
                  </a:solidFill>
                </a:rPr>
                <a:t>및 </a:t>
              </a:r>
              <a:r>
                <a:rPr lang="en-US" altLang="ko-KR" b="1" dirty="0" err="1">
                  <a:solidFill>
                    <a:srgbClr val="003EA8"/>
                  </a:solidFill>
                </a:rPr>
                <a:t>this.stop</a:t>
              </a:r>
              <a:endParaRPr lang="ko-KR" altLang="en-US" b="1" dirty="0">
                <a:solidFill>
                  <a:srgbClr val="003EA8"/>
                </a:solidFill>
              </a:endParaRPr>
            </a:p>
            <a:p>
              <a:r>
                <a:rPr lang="en-US" altLang="ko-KR" dirty="0"/>
                <a:t>-</a:t>
              </a:r>
              <a:r>
                <a:rPr lang="ko-KR" altLang="en-US" dirty="0"/>
                <a:t>음악을 재생하고</a:t>
              </a:r>
              <a:r>
                <a:rPr lang="en-US" altLang="ko-KR" dirty="0"/>
                <a:t>, </a:t>
              </a:r>
              <a:r>
                <a:rPr lang="ko-KR" altLang="en-US" dirty="0"/>
                <a:t>일시정지하는 메서드</a:t>
              </a:r>
              <a:endParaRPr lang="en-US" altLang="ko-KR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19577" y="515922"/>
            <a:ext cx="2912681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3EA8"/>
                </a:solidFill>
                <a:ea typeface="Arita Dotum Bold"/>
              </a:rPr>
              <a:t>sound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 rot="-10800000">
            <a:off x="-1705906" y="9250030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FB4401-8DD0-47C0-74A6-A2A95FE77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034" y="2216072"/>
            <a:ext cx="8538166" cy="5912413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301771D0-1AA4-930C-1C53-30BAAA8E2C48}"/>
              </a:ext>
            </a:extLst>
          </p:cNvPr>
          <p:cNvSpPr/>
          <p:nvPr/>
        </p:nvSpPr>
        <p:spPr>
          <a:xfrm>
            <a:off x="3708002" y="1333500"/>
            <a:ext cx="4860325" cy="559980"/>
          </a:xfrm>
          <a:custGeom>
            <a:avLst/>
            <a:gdLst/>
            <a:ahLst/>
            <a:cxnLst/>
            <a:rect l="l" t="t" r="r" b="b"/>
            <a:pathLst>
              <a:path w="3286657" h="695693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ko-KR" altLang="en-US" sz="2500" b="1" dirty="0">
                <a:solidFill>
                  <a:srgbClr val="003EA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오디오 처리</a:t>
            </a:r>
            <a:endParaRPr lang="en-US" altLang="ko-KR" sz="2500" b="1" dirty="0">
              <a:solidFill>
                <a:srgbClr val="003EA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5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1137</Words>
  <Application>Microsoft Office PowerPoint</Application>
  <PresentationFormat>사용자 지정</PresentationFormat>
  <Paragraphs>227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Arita Dotum Medium</vt:lpstr>
      <vt:lpstr>Calibri</vt:lpstr>
      <vt:lpstr>Arial</vt:lpstr>
      <vt:lpstr>Noto Sans KR</vt:lpstr>
      <vt:lpstr>Arita Dotum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주황색 기술 패턴 5G 기술 기술 프레젠테이션</dc:title>
  <cp:lastModifiedBy>김태헌</cp:lastModifiedBy>
  <cp:revision>10</cp:revision>
  <dcterms:created xsi:type="dcterms:W3CDTF">2006-08-16T00:00:00Z</dcterms:created>
  <dcterms:modified xsi:type="dcterms:W3CDTF">2023-11-08T08:29:30Z</dcterms:modified>
  <dc:identifier>DAFvuQhuUeU</dc:identifier>
</cp:coreProperties>
</file>